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1"/>
  </p:sldMasterIdLst>
  <p:sldIdLst>
    <p:sldId id="256" r:id="rId2"/>
    <p:sldId id="257" r:id="rId3"/>
    <p:sldId id="258" r:id="rId4"/>
    <p:sldId id="259" r:id="rId5"/>
    <p:sldId id="260" r:id="rId6"/>
    <p:sldId id="262" r:id="rId7"/>
    <p:sldId id="261" r:id="rId8"/>
    <p:sldId id="263" r:id="rId9"/>
    <p:sldId id="265" r:id="rId10"/>
    <p:sldId id="266" r:id="rId11"/>
    <p:sldId id="264"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8BCCAE5-EAAA-40A7-8FDF-B0FB3D0C3248}" v="2592" dt="2026-02-12T11:03:57.14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4" d="100"/>
          <a:sy n="104" d="100"/>
        </p:scale>
        <p:origin x="870"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ja-JP" altLang="en-US"/>
              <a:t>マスター タイトルの書式設定</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2/12/2026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3727219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パノラマ写真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smtClean="0"/>
              <a:pPr/>
              <a:t>2/12/2026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6664798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ja-JP" altLang="en-US"/>
              <a:t>マスター タイトルの書式設定</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8A87A34-81AB-432B-8DAE-1953F412C126}" type="datetimeFigureOut">
              <a:rPr lang="en-US" smtClean="0"/>
              <a:pPr/>
              <a:t>2/12/2026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3111823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ja-JP" altLang="en-US"/>
              <a:t>マスター タイトルの書式設定</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ja-JP" altLang="en-US"/>
              <a:t>マスター テキストの書式設定</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8A87A34-81AB-432B-8DAE-1953F412C126}" type="datetimeFigureOut">
              <a:rPr lang="en-US" smtClean="0"/>
              <a:pPr/>
              <a:t>2/12/2026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6974241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8A87A34-81AB-432B-8DAE-1953F412C126}" type="datetimeFigureOut">
              <a:rPr lang="en-US" smtClean="0"/>
              <a:pPr/>
              <a:t>2/12/2026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2149172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8A87A34-81AB-432B-8DAE-1953F412C126}" type="datetimeFigureOut">
              <a:rPr lang="en-US" smtClean="0"/>
              <a:pPr/>
              <a:t>2/12/2026</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0887949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つの画像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8A87A34-81AB-432B-8DAE-1953F412C126}" type="datetimeFigureOut">
              <a:rPr lang="en-US" smtClean="0"/>
              <a:pPr/>
              <a:t>2/12/2026</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0115150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nchor="t" anchorCtr="0"/>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2/12/2026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9124671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2/12/2026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1493122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3"/>
          <p:cNvSpPr>
            <a:spLocks noGrp="1"/>
          </p:cNvSpPr>
          <p:nvPr>
            <p:ph type="dt" sz="half" idx="10"/>
          </p:nvPr>
        </p:nvSpPr>
        <p:spPr/>
        <p:txBody>
          <a:bodyPr/>
          <a:lstStyle/>
          <a:p>
            <a:fld id="{48A87A34-81AB-432B-8DAE-1953F412C126}" type="datetimeFigureOut">
              <a:rPr lang="en-US" smtClean="0"/>
              <a:t>2/12/2026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1797343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8A87A34-81AB-432B-8DAE-1953F412C126}" type="datetimeFigureOut">
              <a:rPr lang="en-US" smtClean="0"/>
              <a:t>2/12/2026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3318773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2/12/2026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6661450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2/12/2026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3594203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7" name="Date Placeholder 2"/>
          <p:cNvSpPr>
            <a:spLocks noGrp="1"/>
          </p:cNvSpPr>
          <p:nvPr>
            <p:ph type="dt" sz="half" idx="10"/>
          </p:nvPr>
        </p:nvSpPr>
        <p:spPr/>
        <p:txBody>
          <a:bodyPr/>
          <a:lstStyle/>
          <a:p>
            <a:fld id="{48A87A34-81AB-432B-8DAE-1953F412C126}" type="datetimeFigureOut">
              <a:rPr lang="en-US" smtClean="0"/>
              <a:t>2/12/2026</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4500384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8A87A34-81AB-432B-8DAE-1953F412C126}" type="datetimeFigureOut">
              <a:rPr lang="en-US" smtClean="0"/>
              <a:t>2/12/2026</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2719875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ja-JP" altLang="en-US"/>
              <a:t>マスター タイトルの書式設定</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7" name="Date Placeholder 4"/>
          <p:cNvSpPr>
            <a:spLocks noGrp="1"/>
          </p:cNvSpPr>
          <p:nvPr>
            <p:ph type="dt" sz="half" idx="10"/>
          </p:nvPr>
        </p:nvSpPr>
        <p:spPr/>
        <p:txBody>
          <a:bodyPr/>
          <a:lstStyle/>
          <a:p>
            <a:fld id="{48A87A34-81AB-432B-8DAE-1953F412C126}" type="datetimeFigureOut">
              <a:rPr lang="en-US" smtClean="0"/>
              <a:t>2/12/2026</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3604944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8A87A34-81AB-432B-8DAE-1953F412C126}" type="datetimeFigureOut">
              <a:rPr lang="en-US" smtClean="0"/>
              <a:t>2/12/2026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095693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8A87A34-81AB-432B-8DAE-1953F412C126}" type="datetimeFigureOut">
              <a:rPr lang="en-US" smtClean="0"/>
              <a:pPr/>
              <a:t>2/12/2026</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024961732"/>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kumimoji="1" sz="4200" b="0" i="0" kern="1200">
          <a:solidFill>
            <a:schemeClr val="tx2"/>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kumimoji="1"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kumimoji="1"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kumimoji="1"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kumimoji="1"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kumimoji="1"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kumimoji="1"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kumimoji="1"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kumimoji="1"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kumimoji="1" sz="1400" b="0" i="0" kern="1200">
          <a:solidFill>
            <a:schemeClr val="tx1"/>
          </a:solidFill>
          <a:latin typeface="+mj-lt"/>
          <a:ea typeface="+mj-ea"/>
          <a:cs typeface="+mj-cs"/>
        </a:defRPr>
      </a:lvl9pPr>
    </p:bodyStyle>
    <p:otherStyle>
      <a:defPPr>
        <a:defRPr lang="en-US"/>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DD32A3A-35AE-962F-E6B0-FEDE3E546291}"/>
              </a:ext>
            </a:extLst>
          </p:cNvPr>
          <p:cNvSpPr>
            <a:spLocks noGrp="1"/>
          </p:cNvSpPr>
          <p:nvPr>
            <p:ph type="ctrTitle"/>
          </p:nvPr>
        </p:nvSpPr>
        <p:spPr/>
        <p:txBody>
          <a:bodyPr/>
          <a:lstStyle/>
          <a:p>
            <a:r>
              <a:rPr kumimoji="1" lang="ja-JP" altLang="en-US" dirty="0"/>
              <a:t>新自由主義に対する根本からの批判</a:t>
            </a:r>
          </a:p>
        </p:txBody>
      </p:sp>
      <p:sp>
        <p:nvSpPr>
          <p:cNvPr id="3" name="字幕 2">
            <a:extLst>
              <a:ext uri="{FF2B5EF4-FFF2-40B4-BE49-F238E27FC236}">
                <a16:creationId xmlns:a16="http://schemas.microsoft.com/office/drawing/2014/main" id="{D0C62CF3-9749-08FD-2F2E-E27A1D01286E}"/>
              </a:ext>
            </a:extLst>
          </p:cNvPr>
          <p:cNvSpPr>
            <a:spLocks noGrp="1"/>
          </p:cNvSpPr>
          <p:nvPr>
            <p:ph type="subTitle" idx="1"/>
          </p:nvPr>
        </p:nvSpPr>
        <p:spPr/>
        <p:txBody>
          <a:bodyPr/>
          <a:lstStyle/>
          <a:p>
            <a:r>
              <a:rPr kumimoji="1" lang="ja-JP" altLang="en-US" dirty="0"/>
              <a:t>虚構中の虚構すなわちイデオロギー中のイデオロギーを切る！</a:t>
            </a:r>
          </a:p>
        </p:txBody>
      </p:sp>
    </p:spTree>
    <p:extLst>
      <p:ext uri="{BB962C8B-B14F-4D97-AF65-F5344CB8AC3E}">
        <p14:creationId xmlns:p14="http://schemas.microsoft.com/office/powerpoint/2010/main" val="1567447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EE65D1E5-FA17-34F8-E159-FD735EACD096}"/>
              </a:ext>
            </a:extLst>
          </p:cNvPr>
          <p:cNvSpPr>
            <a:spLocks noGrp="1"/>
          </p:cNvSpPr>
          <p:nvPr>
            <p:ph idx="1"/>
          </p:nvPr>
        </p:nvSpPr>
        <p:spPr>
          <a:xfrm>
            <a:off x="1103312" y="175491"/>
            <a:ext cx="8946541" cy="6072909"/>
          </a:xfrm>
        </p:spPr>
        <p:txBody>
          <a:bodyPr/>
          <a:lstStyle/>
          <a:p>
            <a:r>
              <a:rPr kumimoji="1" lang="ja-JP" altLang="en-US" dirty="0"/>
              <a:t>それでアダルトビデオに出演させられ</a:t>
            </a:r>
            <a:endParaRPr kumimoji="1" lang="en-US" altLang="ja-JP" dirty="0"/>
          </a:p>
          <a:p>
            <a:r>
              <a:rPr lang="ja-JP" altLang="en-US" dirty="0"/>
              <a:t>友達にも親にも先生にも電話相談にも相談できず</a:t>
            </a:r>
            <a:endParaRPr lang="en-US" altLang="ja-JP" dirty="0"/>
          </a:p>
          <a:p>
            <a:r>
              <a:rPr kumimoji="1" lang="ja-JP" altLang="en-US" dirty="0"/>
              <a:t>そのうちバレたらどうしようと悩んでいることを放送した。</a:t>
            </a:r>
            <a:endParaRPr kumimoji="1" lang="en-US" altLang="ja-JP" dirty="0"/>
          </a:p>
          <a:p>
            <a:r>
              <a:rPr lang="en-US" altLang="ja-JP" dirty="0"/>
              <a:t>10</a:t>
            </a:r>
            <a:r>
              <a:rPr lang="ja-JP" altLang="en-US" dirty="0"/>
              <a:t>年ぐらい前の番組であるから、当然</a:t>
            </a:r>
            <a:r>
              <a:rPr lang="en-US" altLang="ja-JP" dirty="0"/>
              <a:t>SNS</a:t>
            </a:r>
            <a:r>
              <a:rPr lang="ja-JP" altLang="en-US" dirty="0"/>
              <a:t>と連動しており、</a:t>
            </a:r>
            <a:endParaRPr lang="en-US" altLang="ja-JP" dirty="0"/>
          </a:p>
          <a:p>
            <a:r>
              <a:rPr kumimoji="1" lang="en-US" altLang="ja-JP" dirty="0"/>
              <a:t>SNS</a:t>
            </a:r>
            <a:r>
              <a:rPr kumimoji="1" lang="ja-JP" altLang="en-US" dirty="0"/>
              <a:t>の声が字幕で流される！</a:t>
            </a:r>
            <a:endParaRPr kumimoji="1" lang="en-US" altLang="ja-JP" dirty="0"/>
          </a:p>
          <a:p>
            <a:r>
              <a:rPr lang="ja-JP" altLang="en-US" dirty="0"/>
              <a:t>男も女も自己責任だと言い切ってしまう。</a:t>
            </a:r>
            <a:endParaRPr lang="en-US" altLang="ja-JP" dirty="0"/>
          </a:p>
          <a:p>
            <a:r>
              <a:rPr kumimoji="1" lang="ja-JP" altLang="en-US" dirty="0"/>
              <a:t>なんて冷たい人たちだと心底思う。</a:t>
            </a:r>
            <a:endParaRPr kumimoji="1" lang="en-US" altLang="ja-JP" dirty="0"/>
          </a:p>
          <a:p>
            <a:r>
              <a:rPr lang="ja-JP" altLang="en-US" dirty="0"/>
              <a:t>女子中学生・女子高校生・主婦が自殺してしまうほど悩んでいるのに</a:t>
            </a:r>
            <a:endParaRPr lang="en-US" altLang="ja-JP" dirty="0"/>
          </a:p>
          <a:p>
            <a:r>
              <a:rPr kumimoji="1" lang="ja-JP" altLang="en-US" dirty="0"/>
              <a:t>自己責任というイデオロギーがここまで浸透していて驚いた。</a:t>
            </a:r>
            <a:endParaRPr kumimoji="1" lang="en-US" altLang="ja-JP" dirty="0"/>
          </a:p>
          <a:p>
            <a:r>
              <a:rPr lang="ja-JP" altLang="en-US" dirty="0"/>
              <a:t>繰り返す。なんて冷たい人たちだ。同級生にいつバレてもおかしくなく、</a:t>
            </a:r>
            <a:endParaRPr lang="en-US" altLang="ja-JP" dirty="0"/>
          </a:p>
          <a:p>
            <a:r>
              <a:rPr kumimoji="1" lang="ja-JP" altLang="en-US" dirty="0"/>
              <a:t>真剣に悩んでいるのに！</a:t>
            </a:r>
            <a:endParaRPr kumimoji="1" lang="en-US" altLang="ja-JP" dirty="0"/>
          </a:p>
          <a:p>
            <a:r>
              <a:rPr kumimoji="1" lang="ja-JP" altLang="en-US" dirty="0"/>
              <a:t>なんて反応</a:t>
            </a:r>
            <a:r>
              <a:rPr lang="ja-JP" altLang="en-US" dirty="0"/>
              <a:t>だ。</a:t>
            </a:r>
            <a:endParaRPr lang="en-US" altLang="ja-JP" dirty="0"/>
          </a:p>
          <a:p>
            <a:r>
              <a:rPr kumimoji="1" lang="ja-JP" altLang="en-US" dirty="0"/>
              <a:t>あなたたちには想像力がないのですか。</a:t>
            </a:r>
            <a:endParaRPr kumimoji="1" lang="en-US" altLang="ja-JP" dirty="0"/>
          </a:p>
          <a:p>
            <a:r>
              <a:rPr lang="ja-JP" altLang="en-US" dirty="0"/>
              <a:t>と私は怒り心頭した！</a:t>
            </a:r>
            <a:endParaRPr kumimoji="1" lang="ja-JP" altLang="en-US" dirty="0"/>
          </a:p>
        </p:txBody>
      </p:sp>
    </p:spTree>
    <p:extLst>
      <p:ext uri="{BB962C8B-B14F-4D97-AF65-F5344CB8AC3E}">
        <p14:creationId xmlns:p14="http://schemas.microsoft.com/office/powerpoint/2010/main" val="18962549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083E7BA-6822-FF34-B583-66C8EB109CAF}"/>
              </a:ext>
            </a:extLst>
          </p:cNvPr>
          <p:cNvSpPr>
            <a:spLocks noGrp="1"/>
          </p:cNvSpPr>
          <p:nvPr>
            <p:ph type="title"/>
          </p:nvPr>
        </p:nvSpPr>
        <p:spPr/>
        <p:txBody>
          <a:bodyPr/>
          <a:lstStyle/>
          <a:p>
            <a:r>
              <a:rPr kumimoji="1" lang="ja-JP" altLang="en-US" dirty="0"/>
              <a:t>左翼よ復活せよ！</a:t>
            </a:r>
          </a:p>
        </p:txBody>
      </p:sp>
      <p:sp>
        <p:nvSpPr>
          <p:cNvPr id="3" name="コンテンツ プレースホルダー 2">
            <a:extLst>
              <a:ext uri="{FF2B5EF4-FFF2-40B4-BE49-F238E27FC236}">
                <a16:creationId xmlns:a16="http://schemas.microsoft.com/office/drawing/2014/main" id="{FFBE1AC3-145C-65D7-265B-22B01196E300}"/>
              </a:ext>
            </a:extLst>
          </p:cNvPr>
          <p:cNvSpPr>
            <a:spLocks noGrp="1"/>
          </p:cNvSpPr>
          <p:nvPr>
            <p:ph idx="1"/>
          </p:nvPr>
        </p:nvSpPr>
        <p:spPr/>
        <p:txBody>
          <a:bodyPr/>
          <a:lstStyle/>
          <a:p>
            <a:endParaRPr kumimoji="1" lang="en-US" altLang="ja-JP" dirty="0"/>
          </a:p>
          <a:p>
            <a:r>
              <a:rPr kumimoji="1" lang="ja-JP" altLang="en-US" dirty="0"/>
              <a:t>左翼は今たちが上がるべきだ！</a:t>
            </a:r>
            <a:endParaRPr kumimoji="1" lang="en-US" altLang="ja-JP" dirty="0"/>
          </a:p>
          <a:p>
            <a:r>
              <a:rPr lang="ja-JP" altLang="en-US" dirty="0"/>
              <a:t>ご清聴ありがとうございました。</a:t>
            </a:r>
            <a:endParaRPr lang="en-US" altLang="ja-JP" dirty="0"/>
          </a:p>
          <a:p>
            <a:r>
              <a:rPr lang="ja-JP" altLang="en-US" dirty="0"/>
              <a:t>講演を終わりにします。</a:t>
            </a:r>
            <a:endParaRPr kumimoji="1" lang="ja-JP" altLang="en-US" dirty="0"/>
          </a:p>
        </p:txBody>
      </p:sp>
    </p:spTree>
    <p:extLst>
      <p:ext uri="{BB962C8B-B14F-4D97-AF65-F5344CB8AC3E}">
        <p14:creationId xmlns:p14="http://schemas.microsoft.com/office/powerpoint/2010/main" val="36323678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heel(1)">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heel(1)">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heel(1)">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A51B970-EF6A-EEB0-E5FF-BFF2113649A4}"/>
              </a:ext>
            </a:extLst>
          </p:cNvPr>
          <p:cNvSpPr>
            <a:spLocks noGrp="1"/>
          </p:cNvSpPr>
          <p:nvPr>
            <p:ph type="title"/>
          </p:nvPr>
        </p:nvSpPr>
        <p:spPr/>
        <p:txBody>
          <a:bodyPr/>
          <a:lstStyle/>
          <a:p>
            <a:r>
              <a:rPr kumimoji="1" lang="ja-JP" altLang="en-US" dirty="0"/>
              <a:t>私の基本認識</a:t>
            </a:r>
          </a:p>
        </p:txBody>
      </p:sp>
      <p:sp>
        <p:nvSpPr>
          <p:cNvPr id="3" name="コンテンツ プレースホルダー 2">
            <a:extLst>
              <a:ext uri="{FF2B5EF4-FFF2-40B4-BE49-F238E27FC236}">
                <a16:creationId xmlns:a16="http://schemas.microsoft.com/office/drawing/2014/main" id="{8853B0BB-BCD8-ABC6-1B27-19377DDAF87C}"/>
              </a:ext>
            </a:extLst>
          </p:cNvPr>
          <p:cNvSpPr>
            <a:spLocks noGrp="1"/>
          </p:cNvSpPr>
          <p:nvPr>
            <p:ph idx="1"/>
          </p:nvPr>
        </p:nvSpPr>
        <p:spPr>
          <a:xfrm>
            <a:off x="1103312" y="1339273"/>
            <a:ext cx="8947522" cy="5347853"/>
          </a:xfrm>
        </p:spPr>
        <p:txBody>
          <a:bodyPr>
            <a:normAutofit/>
          </a:bodyPr>
          <a:lstStyle/>
          <a:p>
            <a:r>
              <a:rPr kumimoji="1" lang="ja-JP" altLang="en-US" dirty="0"/>
              <a:t>左翼の停滞は国鉄の分割民営化から始まった。</a:t>
            </a:r>
            <a:endParaRPr kumimoji="1" lang="en-US" altLang="ja-JP" dirty="0"/>
          </a:p>
          <a:p>
            <a:r>
              <a:rPr lang="ja-JP" altLang="en-US" dirty="0"/>
              <a:t>行政改革の名のもとに始まった改革は真実には国労・日教組という総評の中心労組潰しが目的であった。</a:t>
            </a:r>
            <a:endParaRPr lang="en-US" altLang="ja-JP" dirty="0"/>
          </a:p>
          <a:p>
            <a:r>
              <a:rPr kumimoji="1" lang="ja-JP" altLang="en-US" dirty="0"/>
              <a:t>産経新聞と読売新聞が親方日の丸のキャンペーンをやり、公務員はお茶を飲んでいるほど暇であるという嘘が語られる。</a:t>
            </a:r>
            <a:endParaRPr kumimoji="1" lang="en-US" altLang="ja-JP" dirty="0"/>
          </a:p>
          <a:p>
            <a:r>
              <a:rPr lang="ja-JP" altLang="en-US" dirty="0"/>
              <a:t>教育公務員も楽な仕事であるのキャンペーンを展開！</a:t>
            </a:r>
            <a:endParaRPr lang="en-US" altLang="ja-JP" dirty="0"/>
          </a:p>
          <a:p>
            <a:r>
              <a:rPr kumimoji="1" lang="ja-JP" altLang="en-US" dirty="0"/>
              <a:t>日本中がこのまるっきり嘘のキャンペーンに躍らせた。</a:t>
            </a:r>
            <a:endParaRPr kumimoji="1" lang="en-US" altLang="ja-JP" dirty="0"/>
          </a:p>
          <a:p>
            <a:r>
              <a:rPr lang="ja-JP" altLang="en-US" dirty="0"/>
              <a:t>国労の壊滅的打撃</a:t>
            </a:r>
            <a:endParaRPr lang="en-US" altLang="ja-JP" dirty="0"/>
          </a:p>
          <a:p>
            <a:r>
              <a:rPr kumimoji="1" lang="ja-JP" altLang="en-US" dirty="0"/>
              <a:t>総評解体</a:t>
            </a:r>
            <a:endParaRPr kumimoji="1" lang="en-US" altLang="ja-JP" dirty="0"/>
          </a:p>
          <a:p>
            <a:r>
              <a:rPr lang="ja-JP" altLang="en-US" dirty="0"/>
              <a:t>社会党のほぼ解党状態（一応社民党として残っているが国会議員がいなくなり政党条件を失ったので実際に解党になる）</a:t>
            </a:r>
            <a:endParaRPr lang="en-US" altLang="ja-JP" dirty="0"/>
          </a:p>
          <a:p>
            <a:r>
              <a:rPr kumimoji="1" lang="en-US" altLang="ja-JP" dirty="0"/>
              <a:t>50</a:t>
            </a:r>
            <a:r>
              <a:rPr kumimoji="1" lang="ja-JP" altLang="en-US" dirty="0"/>
              <a:t>年の歴史は左翼が抑え込まれた歴史である。</a:t>
            </a:r>
          </a:p>
        </p:txBody>
      </p:sp>
    </p:spTree>
    <p:extLst>
      <p:ext uri="{BB962C8B-B14F-4D97-AF65-F5344CB8AC3E}">
        <p14:creationId xmlns:p14="http://schemas.microsoft.com/office/powerpoint/2010/main" val="18134844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ircle(in)">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circle(in)">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circle(in)">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circle(in)">
                                      <p:cBhvr>
                                        <p:cTn id="27" dur="20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circle(in)">
                                      <p:cBhvr>
                                        <p:cTn id="32" dur="20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circle(in)">
                                      <p:cBhvr>
                                        <p:cTn id="37" dur="20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6" presetClass="entr" presetSubtype="16"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circle(in)">
                                      <p:cBhvr>
                                        <p:cTn id="42" dur="2000"/>
                                        <p:tgtEl>
                                          <p:spTgt spid="3">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6" presetClass="entr" presetSubtype="16" fill="hold" grpId="0"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Effect transition="in" filter="circle(in)">
                                      <p:cBhvr>
                                        <p:cTn id="47" dur="2000"/>
                                        <p:tgtEl>
                                          <p:spTgt spid="3">
                                            <p:txEl>
                                              <p:pRg st="7" end="7"/>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6" presetClass="entr" presetSubtype="16" fill="hold" grpId="0" nodeType="clickEffect">
                                  <p:stCondLst>
                                    <p:cond delay="0"/>
                                  </p:stCondLst>
                                  <p:childTnLst>
                                    <p:set>
                                      <p:cBhvr>
                                        <p:cTn id="51" dur="1" fill="hold">
                                          <p:stCondLst>
                                            <p:cond delay="0"/>
                                          </p:stCondLst>
                                        </p:cTn>
                                        <p:tgtEl>
                                          <p:spTgt spid="3">
                                            <p:txEl>
                                              <p:pRg st="8" end="8"/>
                                            </p:txEl>
                                          </p:spTgt>
                                        </p:tgtEl>
                                        <p:attrNameLst>
                                          <p:attrName>style.visibility</p:attrName>
                                        </p:attrNameLst>
                                      </p:cBhvr>
                                      <p:to>
                                        <p:strVal val="visible"/>
                                      </p:to>
                                    </p:set>
                                    <p:animEffect transition="in" filter="circle(in)">
                                      <p:cBhvr>
                                        <p:cTn id="52" dur="2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D5D6A7E-8DFF-8BBA-C46C-5725E8B2080F}"/>
              </a:ext>
            </a:extLst>
          </p:cNvPr>
          <p:cNvSpPr>
            <a:spLocks noGrp="1"/>
          </p:cNvSpPr>
          <p:nvPr>
            <p:ph type="title"/>
          </p:nvPr>
        </p:nvSpPr>
        <p:spPr/>
        <p:txBody>
          <a:bodyPr/>
          <a:lstStyle/>
          <a:p>
            <a:r>
              <a:rPr kumimoji="1" lang="ja-JP" altLang="en-US" dirty="0"/>
              <a:t>真実には</a:t>
            </a:r>
          </a:p>
        </p:txBody>
      </p:sp>
      <p:sp>
        <p:nvSpPr>
          <p:cNvPr id="3" name="コンテンツ プレースホルダー 2">
            <a:extLst>
              <a:ext uri="{FF2B5EF4-FFF2-40B4-BE49-F238E27FC236}">
                <a16:creationId xmlns:a16="http://schemas.microsoft.com/office/drawing/2014/main" id="{C3294A60-413C-CE8E-B04B-EAE05EE3F089}"/>
              </a:ext>
            </a:extLst>
          </p:cNvPr>
          <p:cNvSpPr>
            <a:spLocks noGrp="1"/>
          </p:cNvSpPr>
          <p:nvPr>
            <p:ph idx="1"/>
          </p:nvPr>
        </p:nvSpPr>
        <p:spPr/>
        <p:txBody>
          <a:bodyPr/>
          <a:lstStyle/>
          <a:p>
            <a:r>
              <a:rPr kumimoji="1" lang="ja-JP" altLang="en-US" dirty="0"/>
              <a:t>土日にも県庁・市役所も電気がついている。</a:t>
            </a:r>
            <a:endParaRPr kumimoji="1" lang="en-US" altLang="ja-JP" dirty="0"/>
          </a:p>
          <a:p>
            <a:r>
              <a:rPr lang="ja-JP" altLang="en-US" dirty="0"/>
              <a:t>しかも、夜</a:t>
            </a:r>
            <a:r>
              <a:rPr lang="en-US" altLang="ja-JP" dirty="0"/>
              <a:t>10</a:t>
            </a:r>
            <a:r>
              <a:rPr lang="ja-JP" altLang="en-US" dirty="0"/>
              <a:t>時になっても煌々と明かりがついている。</a:t>
            </a:r>
            <a:endParaRPr lang="en-US" altLang="ja-JP" dirty="0"/>
          </a:p>
          <a:p>
            <a:r>
              <a:rPr kumimoji="1" lang="ja-JP" altLang="en-US" dirty="0"/>
              <a:t>教育公務員も残業続きで、どの県でも教員採用試験は最低倍率を更新</a:t>
            </a:r>
            <a:r>
              <a:rPr lang="ja-JP" altLang="en-US" dirty="0"/>
              <a:t>中である。</a:t>
            </a:r>
            <a:endParaRPr kumimoji="1" lang="en-US" altLang="ja-JP" dirty="0"/>
          </a:p>
          <a:p>
            <a:r>
              <a:rPr lang="ja-JP" altLang="en-US" dirty="0"/>
              <a:t>私の職場も夜</a:t>
            </a:r>
            <a:r>
              <a:rPr lang="en-US" altLang="ja-JP" dirty="0"/>
              <a:t>11</a:t>
            </a:r>
            <a:r>
              <a:rPr lang="ja-JP" altLang="en-US" dirty="0"/>
              <a:t>時なっても残業している教員がたくさんいた。</a:t>
            </a:r>
            <a:endParaRPr lang="en-US" altLang="ja-JP" dirty="0"/>
          </a:p>
          <a:p>
            <a:r>
              <a:rPr kumimoji="1" lang="ja-JP" altLang="en-US" dirty="0"/>
              <a:t>私の</a:t>
            </a:r>
            <a:r>
              <a:rPr lang="ja-JP" altLang="en-US" dirty="0"/>
              <a:t>長女の東北大学時代の友人は富山市職に現役で合格を果たしたが、誰もやりたがらない窓口業務を押し付けられ、数年で退職に追い込まれている。</a:t>
            </a:r>
            <a:endParaRPr kumimoji="1" lang="ja-JP" altLang="en-US" dirty="0"/>
          </a:p>
        </p:txBody>
      </p:sp>
    </p:spTree>
    <p:extLst>
      <p:ext uri="{BB962C8B-B14F-4D97-AF65-F5344CB8AC3E}">
        <p14:creationId xmlns:p14="http://schemas.microsoft.com/office/powerpoint/2010/main" val="36550412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0C571BB-D5FD-721E-BF96-EC106A3A924A}"/>
              </a:ext>
            </a:extLst>
          </p:cNvPr>
          <p:cNvSpPr>
            <a:spLocks noGrp="1"/>
          </p:cNvSpPr>
          <p:nvPr>
            <p:ph type="title"/>
          </p:nvPr>
        </p:nvSpPr>
        <p:spPr/>
        <p:txBody>
          <a:bodyPr/>
          <a:lstStyle/>
          <a:p>
            <a:r>
              <a:rPr kumimoji="1" lang="ja-JP" altLang="en-US" dirty="0"/>
              <a:t>消費税</a:t>
            </a:r>
          </a:p>
        </p:txBody>
      </p:sp>
      <p:sp>
        <p:nvSpPr>
          <p:cNvPr id="3" name="コンテンツ プレースホルダー 2">
            <a:extLst>
              <a:ext uri="{FF2B5EF4-FFF2-40B4-BE49-F238E27FC236}">
                <a16:creationId xmlns:a16="http://schemas.microsoft.com/office/drawing/2014/main" id="{D665888F-522B-01CA-293A-04A39A772580}"/>
              </a:ext>
            </a:extLst>
          </p:cNvPr>
          <p:cNvSpPr>
            <a:spLocks noGrp="1"/>
          </p:cNvSpPr>
          <p:nvPr>
            <p:ph idx="1"/>
          </p:nvPr>
        </p:nvSpPr>
        <p:spPr/>
        <p:txBody>
          <a:bodyPr/>
          <a:lstStyle/>
          <a:p>
            <a:r>
              <a:rPr kumimoji="1" lang="en-US" altLang="ja-JP" dirty="0"/>
              <a:t>1980</a:t>
            </a:r>
            <a:r>
              <a:rPr kumimoji="1" lang="ja-JP" altLang="en-US" dirty="0"/>
              <a:t>年代から付加価値税を導入しようと自民党は企んできたが、逆累進性があるということで野党が反対して竹下登のときは、その企みを潰した。</a:t>
            </a:r>
            <a:endParaRPr kumimoji="1" lang="en-US" altLang="ja-JP" dirty="0"/>
          </a:p>
          <a:p>
            <a:r>
              <a:rPr lang="en-US" altLang="ja-JP" dirty="0"/>
              <a:t>1989</a:t>
            </a:r>
            <a:r>
              <a:rPr lang="ja-JP" altLang="en-US" dirty="0"/>
              <a:t>年の消費税導入のときも、逆累進性があるということで野党は反対していた。</a:t>
            </a:r>
            <a:endParaRPr lang="en-US" altLang="ja-JP" dirty="0"/>
          </a:p>
          <a:p>
            <a:r>
              <a:rPr kumimoji="1" lang="ja-JP" altLang="en-US" dirty="0"/>
              <a:t>言葉の短縮とともに思想が消えてしまうことがあるが、歴史はその通りに動いてきた。</a:t>
            </a:r>
            <a:endParaRPr kumimoji="1" lang="en-US" altLang="ja-JP" dirty="0"/>
          </a:p>
          <a:p>
            <a:r>
              <a:rPr kumimoji="1" lang="ja-JP" altLang="en-US" dirty="0"/>
              <a:t>逆累進性から逆進性への</a:t>
            </a:r>
            <a:r>
              <a:rPr lang="ja-JP" altLang="en-US" dirty="0"/>
              <a:t>短縮によって失われた思想とは何か。</a:t>
            </a:r>
            <a:endParaRPr kumimoji="1" lang="ja-JP" altLang="en-US" dirty="0"/>
          </a:p>
        </p:txBody>
      </p:sp>
    </p:spTree>
    <p:extLst>
      <p:ext uri="{BB962C8B-B14F-4D97-AF65-F5344CB8AC3E}">
        <p14:creationId xmlns:p14="http://schemas.microsoft.com/office/powerpoint/2010/main" val="40146334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2"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fade">
                                      <p:cBhvr>
                                        <p:cTn id="11" dur="1000"/>
                                        <p:tgtEl>
                                          <p:spTgt spid="3">
                                            <p:txEl>
                                              <p:pRg st="0" end="0"/>
                                            </p:txEl>
                                          </p:spTgt>
                                        </p:tgtEl>
                                      </p:cBhvr>
                                    </p:animEffect>
                                    <p:anim calcmode="lin" valueType="num">
                                      <p:cBhvr>
                                        <p:cTn id="12"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3"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fade">
                                      <p:cBhvr>
                                        <p:cTn id="18" dur="1000"/>
                                        <p:tgtEl>
                                          <p:spTgt spid="3">
                                            <p:txEl>
                                              <p:pRg st="1" end="1"/>
                                            </p:txEl>
                                          </p:spTgt>
                                        </p:tgtEl>
                                      </p:cBhvr>
                                    </p:animEffect>
                                    <p:anim calcmode="lin" valueType="num">
                                      <p:cBhvr>
                                        <p:cTn id="19"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0"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Effect transition="in" filter="fade">
                                      <p:cBhvr>
                                        <p:cTn id="25" dur="1000"/>
                                        <p:tgtEl>
                                          <p:spTgt spid="3">
                                            <p:txEl>
                                              <p:pRg st="2" end="2"/>
                                            </p:txEl>
                                          </p:spTgt>
                                        </p:tgtEl>
                                      </p:cBhvr>
                                    </p:animEffect>
                                    <p:anim calcmode="lin" valueType="num">
                                      <p:cBhvr>
                                        <p:cTn id="26"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7"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grpId="0" nodeType="click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Effect transition="in" filter="fade">
                                      <p:cBhvr>
                                        <p:cTn id="32" dur="1000"/>
                                        <p:tgtEl>
                                          <p:spTgt spid="3">
                                            <p:txEl>
                                              <p:pRg st="3" end="3"/>
                                            </p:txEl>
                                          </p:spTgt>
                                        </p:tgtEl>
                                      </p:cBhvr>
                                    </p:animEffect>
                                    <p:anim calcmode="lin" valueType="num">
                                      <p:cBhvr>
                                        <p:cTn id="3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D06951B-192C-F1C4-C8A3-7AC415A7427F}"/>
              </a:ext>
            </a:extLst>
          </p:cNvPr>
          <p:cNvSpPr>
            <a:spLocks noGrp="1"/>
          </p:cNvSpPr>
          <p:nvPr>
            <p:ph type="title"/>
          </p:nvPr>
        </p:nvSpPr>
        <p:spPr/>
        <p:txBody>
          <a:bodyPr/>
          <a:lstStyle/>
          <a:p>
            <a:r>
              <a:rPr kumimoji="1" lang="ja-JP" altLang="en-US" dirty="0"/>
              <a:t>失われた思想</a:t>
            </a:r>
          </a:p>
        </p:txBody>
      </p:sp>
      <p:sp>
        <p:nvSpPr>
          <p:cNvPr id="3" name="コンテンツ プレースホルダー 2">
            <a:extLst>
              <a:ext uri="{FF2B5EF4-FFF2-40B4-BE49-F238E27FC236}">
                <a16:creationId xmlns:a16="http://schemas.microsoft.com/office/drawing/2014/main" id="{69348107-156E-626D-06CA-4C97E4E197DA}"/>
              </a:ext>
            </a:extLst>
          </p:cNvPr>
          <p:cNvSpPr>
            <a:spLocks noGrp="1"/>
          </p:cNvSpPr>
          <p:nvPr>
            <p:ph idx="1"/>
          </p:nvPr>
        </p:nvSpPr>
        <p:spPr>
          <a:xfrm>
            <a:off x="1103312" y="1320800"/>
            <a:ext cx="8881197" cy="4927599"/>
          </a:xfrm>
        </p:spPr>
        <p:txBody>
          <a:bodyPr/>
          <a:lstStyle/>
          <a:p>
            <a:r>
              <a:rPr kumimoji="1" lang="ja-JP" altLang="en-US" dirty="0"/>
              <a:t>失われた思想とは、新自由主義は</a:t>
            </a:r>
            <a:r>
              <a:rPr kumimoji="1" lang="ja-JP" altLang="en-US" dirty="0">
                <a:solidFill>
                  <a:srgbClr val="FF0000"/>
                </a:solidFill>
                <a:highlight>
                  <a:srgbClr val="FFFF00"/>
                </a:highlight>
              </a:rPr>
              <a:t>金持ち優遇・資本家優遇思想</a:t>
            </a:r>
            <a:r>
              <a:rPr kumimoji="1" lang="ja-JP" altLang="en-US" dirty="0"/>
              <a:t>である。</a:t>
            </a:r>
            <a:endParaRPr kumimoji="1" lang="en-US" altLang="ja-JP" dirty="0"/>
          </a:p>
          <a:p>
            <a:r>
              <a:rPr lang="ja-JP" altLang="en-US" dirty="0"/>
              <a:t>レーガンが行った新自由主義的政策とは</a:t>
            </a:r>
            <a:endParaRPr lang="en-US" altLang="ja-JP" dirty="0"/>
          </a:p>
          <a:p>
            <a:r>
              <a:rPr lang="ja-JP" altLang="en-US" dirty="0"/>
              <a:t>所得の区分を</a:t>
            </a:r>
            <a:endParaRPr lang="en-US" altLang="ja-JP" dirty="0"/>
          </a:p>
          <a:p>
            <a:r>
              <a:rPr kumimoji="1" lang="en-US" altLang="ja-JP" dirty="0"/>
              <a:t>20</a:t>
            </a:r>
            <a:r>
              <a:rPr kumimoji="1" lang="ja-JP" altLang="en-US" dirty="0"/>
              <a:t>区分から</a:t>
            </a:r>
            <a:r>
              <a:rPr kumimoji="1" lang="en-US" altLang="ja-JP" dirty="0"/>
              <a:t>3</a:t>
            </a:r>
            <a:r>
              <a:rPr kumimoji="1" lang="ja-JP" altLang="en-US" dirty="0"/>
              <a:t>区分へ</a:t>
            </a:r>
            <a:endParaRPr kumimoji="1" lang="en-US" altLang="ja-JP" dirty="0"/>
          </a:p>
          <a:p>
            <a:r>
              <a:rPr lang="ja-JP" altLang="en-US" dirty="0"/>
              <a:t>レーガン以前は最富裕層は</a:t>
            </a:r>
            <a:r>
              <a:rPr lang="en-US" altLang="ja-JP" dirty="0"/>
              <a:t>95</a:t>
            </a:r>
            <a:r>
              <a:rPr lang="ja-JP" altLang="en-US" dirty="0"/>
              <a:t>％の所得税を支払っていた。</a:t>
            </a:r>
            <a:endParaRPr lang="en-US" altLang="ja-JP" dirty="0"/>
          </a:p>
          <a:p>
            <a:r>
              <a:rPr kumimoji="1" lang="ja-JP" altLang="en-US" dirty="0"/>
              <a:t>レーガン以降は</a:t>
            </a:r>
            <a:r>
              <a:rPr kumimoji="1" lang="en-US" altLang="ja-JP" dirty="0"/>
              <a:t>50</a:t>
            </a:r>
            <a:r>
              <a:rPr kumimoji="1" lang="ja-JP" altLang="en-US" dirty="0"/>
              <a:t>％所得税になった。</a:t>
            </a:r>
            <a:endParaRPr kumimoji="1" lang="en-US" altLang="ja-JP" dirty="0"/>
          </a:p>
          <a:p>
            <a:r>
              <a:rPr lang="ja-JP" altLang="en-US" dirty="0"/>
              <a:t>残る所得に注目すると</a:t>
            </a:r>
            <a:r>
              <a:rPr lang="en-US" altLang="ja-JP" dirty="0"/>
              <a:t>5</a:t>
            </a:r>
            <a:r>
              <a:rPr lang="ja-JP" altLang="en-US" dirty="0"/>
              <a:t>％から</a:t>
            </a:r>
            <a:r>
              <a:rPr lang="en-US" altLang="ja-JP" dirty="0"/>
              <a:t>50</a:t>
            </a:r>
            <a:r>
              <a:rPr lang="ja-JP" altLang="en-US" dirty="0"/>
              <a:t>％になった。</a:t>
            </a:r>
            <a:endParaRPr lang="en-US" altLang="ja-JP" dirty="0"/>
          </a:p>
          <a:p>
            <a:r>
              <a:rPr lang="ja-JP" altLang="en-US" dirty="0"/>
              <a:t>つまり、</a:t>
            </a:r>
            <a:r>
              <a:rPr lang="en-US" altLang="ja-JP" dirty="0"/>
              <a:t>10</a:t>
            </a:r>
            <a:r>
              <a:rPr lang="ja-JP" altLang="en-US" dirty="0"/>
              <a:t>倍になった。</a:t>
            </a:r>
            <a:endParaRPr lang="en-US" altLang="ja-JP" dirty="0"/>
          </a:p>
          <a:p>
            <a:r>
              <a:rPr lang="ja-JP" altLang="en-US" dirty="0"/>
              <a:t>累進課税を極端に弱めたから当然税は不足する。</a:t>
            </a:r>
            <a:endParaRPr lang="en-US" altLang="ja-JP" dirty="0"/>
          </a:p>
          <a:p>
            <a:r>
              <a:rPr kumimoji="1" lang="ja-JP" altLang="en-US" dirty="0"/>
              <a:t>そこで、日本では生活困窮者からも税をとる消費税が導入された。</a:t>
            </a:r>
            <a:endParaRPr kumimoji="1" lang="en-US" altLang="ja-JP" dirty="0"/>
          </a:p>
          <a:p>
            <a:r>
              <a:rPr lang="ja-JP" altLang="en-US" dirty="0"/>
              <a:t>マスコミも野党も逆累進性があると反対していた。</a:t>
            </a:r>
            <a:endParaRPr kumimoji="1" lang="en-US" altLang="ja-JP" dirty="0"/>
          </a:p>
          <a:p>
            <a:endParaRPr kumimoji="1" lang="en-US" altLang="ja-JP" dirty="0"/>
          </a:p>
        </p:txBody>
      </p:sp>
    </p:spTree>
    <p:extLst>
      <p:ext uri="{BB962C8B-B14F-4D97-AF65-F5344CB8AC3E}">
        <p14:creationId xmlns:p14="http://schemas.microsoft.com/office/powerpoint/2010/main" val="5332410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randombar(horizont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randombar(horizontal)">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randombar(horizontal)">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4" presetClass="entr" presetSubtype="1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randombar(horizontal)">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4" presetClass="entr" presetSubtype="10"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randombar(horizontal)">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4" presetClass="entr" presetSubtype="10"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randombar(horizontal)">
                                      <p:cBhvr>
                                        <p:cTn id="42" dur="500"/>
                                        <p:tgtEl>
                                          <p:spTgt spid="3">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4" presetClass="entr" presetSubtype="10" fill="hold" grpId="0"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Effect transition="in" filter="randombar(horizontal)">
                                      <p:cBhvr>
                                        <p:cTn id="47" dur="500"/>
                                        <p:tgtEl>
                                          <p:spTgt spid="3">
                                            <p:txEl>
                                              <p:pRg st="7" end="7"/>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4" presetClass="entr" presetSubtype="10" fill="hold" grpId="0" nodeType="clickEffect">
                                  <p:stCondLst>
                                    <p:cond delay="0"/>
                                  </p:stCondLst>
                                  <p:childTnLst>
                                    <p:set>
                                      <p:cBhvr>
                                        <p:cTn id="51" dur="1" fill="hold">
                                          <p:stCondLst>
                                            <p:cond delay="0"/>
                                          </p:stCondLst>
                                        </p:cTn>
                                        <p:tgtEl>
                                          <p:spTgt spid="3">
                                            <p:txEl>
                                              <p:pRg st="8" end="8"/>
                                            </p:txEl>
                                          </p:spTgt>
                                        </p:tgtEl>
                                        <p:attrNameLst>
                                          <p:attrName>style.visibility</p:attrName>
                                        </p:attrNameLst>
                                      </p:cBhvr>
                                      <p:to>
                                        <p:strVal val="visible"/>
                                      </p:to>
                                    </p:set>
                                    <p:animEffect transition="in" filter="randombar(horizontal)">
                                      <p:cBhvr>
                                        <p:cTn id="52" dur="500"/>
                                        <p:tgtEl>
                                          <p:spTgt spid="3">
                                            <p:txEl>
                                              <p:pRg st="8" end="8"/>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4" presetClass="entr" presetSubtype="10" fill="hold" grpId="0" nodeType="clickEffect">
                                  <p:stCondLst>
                                    <p:cond delay="0"/>
                                  </p:stCondLst>
                                  <p:childTnLst>
                                    <p:set>
                                      <p:cBhvr>
                                        <p:cTn id="56" dur="1" fill="hold">
                                          <p:stCondLst>
                                            <p:cond delay="0"/>
                                          </p:stCondLst>
                                        </p:cTn>
                                        <p:tgtEl>
                                          <p:spTgt spid="3">
                                            <p:txEl>
                                              <p:pRg st="9" end="9"/>
                                            </p:txEl>
                                          </p:spTgt>
                                        </p:tgtEl>
                                        <p:attrNameLst>
                                          <p:attrName>style.visibility</p:attrName>
                                        </p:attrNameLst>
                                      </p:cBhvr>
                                      <p:to>
                                        <p:strVal val="visible"/>
                                      </p:to>
                                    </p:set>
                                    <p:animEffect transition="in" filter="randombar(horizontal)">
                                      <p:cBhvr>
                                        <p:cTn id="57" dur="500"/>
                                        <p:tgtEl>
                                          <p:spTgt spid="3">
                                            <p:txEl>
                                              <p:pRg st="9" end="9"/>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4" presetClass="entr" presetSubtype="10" fill="hold" grpId="0" nodeType="clickEffect">
                                  <p:stCondLst>
                                    <p:cond delay="0"/>
                                  </p:stCondLst>
                                  <p:childTnLst>
                                    <p:set>
                                      <p:cBhvr>
                                        <p:cTn id="61" dur="1" fill="hold">
                                          <p:stCondLst>
                                            <p:cond delay="0"/>
                                          </p:stCondLst>
                                        </p:cTn>
                                        <p:tgtEl>
                                          <p:spTgt spid="3">
                                            <p:txEl>
                                              <p:pRg st="10" end="10"/>
                                            </p:txEl>
                                          </p:spTgt>
                                        </p:tgtEl>
                                        <p:attrNameLst>
                                          <p:attrName>style.visibility</p:attrName>
                                        </p:attrNameLst>
                                      </p:cBhvr>
                                      <p:to>
                                        <p:strVal val="visible"/>
                                      </p:to>
                                    </p:set>
                                    <p:animEffect transition="in" filter="randombar(horizontal)">
                                      <p:cBhvr>
                                        <p:cTn id="62"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97B48BC-1CAE-6DBA-72AB-7A9893A0EEF0}"/>
              </a:ext>
            </a:extLst>
          </p:cNvPr>
          <p:cNvSpPr>
            <a:spLocks noGrp="1"/>
          </p:cNvSpPr>
          <p:nvPr>
            <p:ph type="title"/>
          </p:nvPr>
        </p:nvSpPr>
        <p:spPr/>
        <p:txBody>
          <a:bodyPr/>
          <a:lstStyle/>
          <a:p>
            <a:r>
              <a:rPr kumimoji="1" lang="ja-JP" altLang="en-US" dirty="0"/>
              <a:t>現在</a:t>
            </a:r>
          </a:p>
        </p:txBody>
      </p:sp>
      <p:sp>
        <p:nvSpPr>
          <p:cNvPr id="3" name="コンテンツ プレースホルダー 2">
            <a:extLst>
              <a:ext uri="{FF2B5EF4-FFF2-40B4-BE49-F238E27FC236}">
                <a16:creationId xmlns:a16="http://schemas.microsoft.com/office/drawing/2014/main" id="{1B300EB1-54BB-AF6C-DBF1-5CBD167D6516}"/>
              </a:ext>
            </a:extLst>
          </p:cNvPr>
          <p:cNvSpPr>
            <a:spLocks noGrp="1"/>
          </p:cNvSpPr>
          <p:nvPr>
            <p:ph idx="1"/>
          </p:nvPr>
        </p:nvSpPr>
        <p:spPr/>
        <p:txBody>
          <a:bodyPr/>
          <a:lstStyle/>
          <a:p>
            <a:r>
              <a:rPr kumimoji="1" lang="ja-JP" altLang="en-US" dirty="0"/>
              <a:t>マスコミも野党も逆累進性のことを言わなくなった。</a:t>
            </a:r>
            <a:endParaRPr kumimoji="1" lang="en-US" altLang="ja-JP" dirty="0"/>
          </a:p>
          <a:p>
            <a:r>
              <a:rPr lang="ja-JP" altLang="en-US" dirty="0"/>
              <a:t>税源がないのは最初から嘘！</a:t>
            </a:r>
            <a:endParaRPr lang="en-US" altLang="ja-JP" dirty="0"/>
          </a:p>
          <a:p>
            <a:r>
              <a:rPr kumimoji="1" lang="ja-JP" altLang="en-US" dirty="0"/>
              <a:t>金持ち・資本家を優遇した</a:t>
            </a:r>
            <a:r>
              <a:rPr lang="ja-JP" altLang="en-US" dirty="0"/>
              <a:t>から税不足になっただけ。</a:t>
            </a:r>
            <a:endParaRPr kumimoji="1" lang="en-US" altLang="ja-JP" dirty="0"/>
          </a:p>
          <a:p>
            <a:r>
              <a:rPr kumimoji="1" lang="ja-JP" altLang="en-US" dirty="0"/>
              <a:t>立憲民主党も枝野幸男も野田も将来的には</a:t>
            </a:r>
            <a:r>
              <a:rPr kumimoji="1" lang="en-US" altLang="ja-JP" dirty="0"/>
              <a:t>20</a:t>
            </a:r>
            <a:r>
              <a:rPr kumimoji="1" lang="ja-JP" altLang="en-US" dirty="0"/>
              <a:t>％消費税が必要であると</a:t>
            </a:r>
            <a:endParaRPr kumimoji="1" lang="en-US" altLang="ja-JP" dirty="0"/>
          </a:p>
          <a:p>
            <a:r>
              <a:rPr lang="ja-JP" altLang="en-US" dirty="0"/>
              <a:t>まったく信じられない主張をしている！</a:t>
            </a:r>
            <a:endParaRPr lang="en-US" altLang="ja-JP" dirty="0"/>
          </a:p>
          <a:p>
            <a:r>
              <a:rPr kumimoji="1" lang="ja-JP" altLang="en-US" dirty="0"/>
              <a:t>あなた</a:t>
            </a:r>
            <a:r>
              <a:rPr lang="ja-JP" altLang="en-US" dirty="0"/>
              <a:t>たちは本当に野党なのですか？</a:t>
            </a:r>
            <a:endParaRPr lang="en-US" altLang="ja-JP" dirty="0"/>
          </a:p>
          <a:p>
            <a:r>
              <a:rPr kumimoji="1" lang="ja-JP" altLang="en-US" dirty="0"/>
              <a:t>いえ、第二自民党です。</a:t>
            </a:r>
          </a:p>
        </p:txBody>
      </p:sp>
    </p:spTree>
    <p:extLst>
      <p:ext uri="{BB962C8B-B14F-4D97-AF65-F5344CB8AC3E}">
        <p14:creationId xmlns:p14="http://schemas.microsoft.com/office/powerpoint/2010/main" val="7256642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4" presetClass="entr" presetSubtype="1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randombar(horizontal)">
                                      <p:cBhvr>
                                        <p:cTn id="11" dur="5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4" presetClass="entr" presetSubtype="1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4" presetClass="entr" presetSubtype="1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randombar(horizontal)">
                                      <p:cBhvr>
                                        <p:cTn id="21" dur="500"/>
                                        <p:tgtEl>
                                          <p:spTgt spid="3">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4" presetClass="entr" presetSubtype="10"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randombar(horizontal)">
                                      <p:cBhvr>
                                        <p:cTn id="26" dur="5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4" presetClass="entr" presetSubtype="1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randombar(horizontal)">
                                      <p:cBhvr>
                                        <p:cTn id="31" dur="500"/>
                                        <p:tgtEl>
                                          <p:spTgt spid="3">
                                            <p:txEl>
                                              <p:pRg st="4" end="4"/>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4" presetClass="entr" presetSubtype="10" fill="hold" grpId="0" nodeType="click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Effect transition="in" filter="randombar(horizontal)">
                                      <p:cBhvr>
                                        <p:cTn id="36" dur="500"/>
                                        <p:tgtEl>
                                          <p:spTgt spid="3">
                                            <p:txEl>
                                              <p:pRg st="5" end="5"/>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14" presetClass="entr" presetSubtype="10" fill="hold" grpId="0" nodeType="clickEffect">
                                  <p:stCondLst>
                                    <p:cond delay="0"/>
                                  </p:stCondLst>
                                  <p:childTnLst>
                                    <p:set>
                                      <p:cBhvr>
                                        <p:cTn id="40" dur="1" fill="hold">
                                          <p:stCondLst>
                                            <p:cond delay="0"/>
                                          </p:stCondLst>
                                        </p:cTn>
                                        <p:tgtEl>
                                          <p:spTgt spid="3">
                                            <p:txEl>
                                              <p:pRg st="6" end="6"/>
                                            </p:txEl>
                                          </p:spTgt>
                                        </p:tgtEl>
                                        <p:attrNameLst>
                                          <p:attrName>style.visibility</p:attrName>
                                        </p:attrNameLst>
                                      </p:cBhvr>
                                      <p:to>
                                        <p:strVal val="visible"/>
                                      </p:to>
                                    </p:set>
                                    <p:animEffect transition="in" filter="randombar(horizontal)">
                                      <p:cBhvr>
                                        <p:cTn id="41"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D667023-39F2-E184-FA85-47E9EAA05151}"/>
              </a:ext>
            </a:extLst>
          </p:cNvPr>
          <p:cNvSpPr>
            <a:spLocks noGrp="1"/>
          </p:cNvSpPr>
          <p:nvPr>
            <p:ph type="title"/>
          </p:nvPr>
        </p:nvSpPr>
        <p:spPr/>
        <p:txBody>
          <a:bodyPr/>
          <a:lstStyle/>
          <a:p>
            <a:r>
              <a:rPr kumimoji="1" lang="ja-JP" altLang="en-US" dirty="0"/>
              <a:t>反撃ののろし</a:t>
            </a:r>
          </a:p>
        </p:txBody>
      </p:sp>
      <p:sp>
        <p:nvSpPr>
          <p:cNvPr id="3" name="コンテンツ プレースホルダー 2">
            <a:extLst>
              <a:ext uri="{FF2B5EF4-FFF2-40B4-BE49-F238E27FC236}">
                <a16:creationId xmlns:a16="http://schemas.microsoft.com/office/drawing/2014/main" id="{ED3D5825-E398-94BA-F464-2DAB7D699FBC}"/>
              </a:ext>
            </a:extLst>
          </p:cNvPr>
          <p:cNvSpPr>
            <a:spLocks noGrp="1"/>
          </p:cNvSpPr>
          <p:nvPr>
            <p:ph idx="1"/>
          </p:nvPr>
        </p:nvSpPr>
        <p:spPr/>
        <p:txBody>
          <a:bodyPr/>
          <a:lstStyle/>
          <a:p>
            <a:r>
              <a:rPr kumimoji="1" lang="ja-JP" altLang="en-US" dirty="0"/>
              <a:t>今こそ反撃ののろしをあげよう！</a:t>
            </a:r>
            <a:endParaRPr kumimoji="1" lang="en-US" altLang="ja-JP" dirty="0"/>
          </a:p>
          <a:p>
            <a:r>
              <a:rPr lang="ja-JP" altLang="en-US" dirty="0"/>
              <a:t>虚構中の虚構を暴こう！</a:t>
            </a:r>
            <a:endParaRPr lang="en-US" altLang="ja-JP" dirty="0"/>
          </a:p>
          <a:p>
            <a:r>
              <a:rPr lang="ja-JP" altLang="en-US" dirty="0"/>
              <a:t>イデオロギー中イデオロギーを暴こう！</a:t>
            </a:r>
            <a:endParaRPr lang="en-US" altLang="ja-JP" dirty="0"/>
          </a:p>
          <a:p>
            <a:r>
              <a:rPr lang="ja-JP" altLang="en-US" dirty="0"/>
              <a:t>立ち上がれ左翼</a:t>
            </a:r>
            <a:endParaRPr lang="en-US" altLang="ja-JP" dirty="0"/>
          </a:p>
          <a:p>
            <a:r>
              <a:rPr lang="ja-JP" altLang="en-US" dirty="0"/>
              <a:t>日本の危機を救え</a:t>
            </a:r>
            <a:endParaRPr lang="en-US" altLang="ja-JP" dirty="0"/>
          </a:p>
          <a:p>
            <a:r>
              <a:rPr lang="en-US" altLang="ja-JP" dirty="0"/>
              <a:t>9</a:t>
            </a:r>
            <a:r>
              <a:rPr lang="ja-JP" altLang="en-US" dirty="0"/>
              <a:t>条を護れ！</a:t>
            </a:r>
            <a:endParaRPr lang="en-US" altLang="ja-JP" dirty="0"/>
          </a:p>
        </p:txBody>
      </p:sp>
    </p:spTree>
    <p:extLst>
      <p:ext uri="{BB962C8B-B14F-4D97-AF65-F5344CB8AC3E}">
        <p14:creationId xmlns:p14="http://schemas.microsoft.com/office/powerpoint/2010/main" val="30124548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fade">
                                      <p:cBhvr>
                                        <p:cTn id="15" dur="500"/>
                                        <p:tgtEl>
                                          <p:spTgt spid="3">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Effect transition="in" filter="fade">
                                      <p:cBhvr>
                                        <p:cTn id="20" dur="500"/>
                                        <p:tgtEl>
                                          <p:spTgt spid="3">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Effect transition="in" filter="fade">
                                      <p:cBhvr>
                                        <p:cTn id="25" dur="500"/>
                                        <p:tgtEl>
                                          <p:spTgt spid="3">
                                            <p:txEl>
                                              <p:pRg st="2" end="2"/>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500"/>
                                        <p:tgtEl>
                                          <p:spTgt spid="3">
                                            <p:txEl>
                                              <p:pRg st="4" end="4"/>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3">
                                            <p:txEl>
                                              <p:pRg st="5" end="5"/>
                                            </p:txEl>
                                          </p:spTgt>
                                        </p:tgtEl>
                                        <p:attrNameLst>
                                          <p:attrName>style.visibility</p:attrName>
                                        </p:attrNameLst>
                                      </p:cBhvr>
                                      <p:to>
                                        <p:strVal val="visible"/>
                                      </p:to>
                                    </p:set>
                                    <p:animEffect transition="in" filter="fade">
                                      <p:cBhvr>
                                        <p:cTn id="40"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C95874F-3C86-1868-CCE8-5467C309E699}"/>
              </a:ext>
            </a:extLst>
          </p:cNvPr>
          <p:cNvSpPr>
            <a:spLocks noGrp="1"/>
          </p:cNvSpPr>
          <p:nvPr>
            <p:ph type="title"/>
          </p:nvPr>
        </p:nvSpPr>
        <p:spPr/>
        <p:txBody>
          <a:bodyPr/>
          <a:lstStyle/>
          <a:p>
            <a:r>
              <a:rPr kumimoji="1" lang="ja-JP" altLang="en-US" dirty="0"/>
              <a:t>第</a:t>
            </a:r>
            <a:r>
              <a:rPr kumimoji="1" lang="en-US" altLang="ja-JP" dirty="0"/>
              <a:t>9</a:t>
            </a:r>
            <a:r>
              <a:rPr kumimoji="1" lang="ja-JP" altLang="en-US" dirty="0"/>
              <a:t>条を改憲すると！</a:t>
            </a:r>
          </a:p>
        </p:txBody>
      </p:sp>
      <p:sp>
        <p:nvSpPr>
          <p:cNvPr id="3" name="コンテンツ プレースホルダー 2">
            <a:extLst>
              <a:ext uri="{FF2B5EF4-FFF2-40B4-BE49-F238E27FC236}">
                <a16:creationId xmlns:a16="http://schemas.microsoft.com/office/drawing/2014/main" id="{7CCCBB90-0751-6259-70A6-A48EA94D326C}"/>
              </a:ext>
            </a:extLst>
          </p:cNvPr>
          <p:cNvSpPr>
            <a:spLocks noGrp="1"/>
          </p:cNvSpPr>
          <p:nvPr>
            <p:ph idx="1"/>
          </p:nvPr>
        </p:nvSpPr>
        <p:spPr>
          <a:xfrm>
            <a:off x="1103312" y="1237674"/>
            <a:ext cx="8946541" cy="5375562"/>
          </a:xfrm>
        </p:spPr>
        <p:txBody>
          <a:bodyPr/>
          <a:lstStyle/>
          <a:p>
            <a:r>
              <a:rPr kumimoji="1" lang="ja-JP" altLang="en-US" dirty="0"/>
              <a:t>人類滅亡です。</a:t>
            </a:r>
            <a:endParaRPr kumimoji="1" lang="en-US" altLang="ja-JP" dirty="0"/>
          </a:p>
          <a:p>
            <a:r>
              <a:rPr lang="en-US" altLang="ja-JP" dirty="0"/>
              <a:t>9</a:t>
            </a:r>
            <a:r>
              <a:rPr lang="ja-JP" altLang="en-US" dirty="0"/>
              <a:t>条改憲前から、自民党の一部、保守的野党は核武装を主張</a:t>
            </a:r>
            <a:endParaRPr lang="en-US" altLang="ja-JP" dirty="0"/>
          </a:p>
          <a:p>
            <a:r>
              <a:rPr lang="en-US" altLang="ja-JP" dirty="0"/>
              <a:t>9</a:t>
            </a:r>
            <a:r>
              <a:rPr lang="ja-JP" altLang="en-US" dirty="0"/>
              <a:t>条が改憲されたら、核武装→空母所有→原子力潜水艦所有</a:t>
            </a:r>
            <a:endParaRPr lang="en-US" altLang="ja-JP" dirty="0"/>
          </a:p>
          <a:p>
            <a:r>
              <a:rPr lang="ja-JP" altLang="en-US" dirty="0"/>
              <a:t>巡航ミサイル大量配備</a:t>
            </a:r>
            <a:endParaRPr lang="en-US" altLang="ja-JP" dirty="0"/>
          </a:p>
          <a:p>
            <a:r>
              <a:rPr lang="en-US" altLang="ja-JP" dirty="0"/>
              <a:t>GDP</a:t>
            </a:r>
            <a:r>
              <a:rPr lang="ja-JP" altLang="en-US" dirty="0"/>
              <a:t>世界第４位であり、ダントツのアニメ大国である日本が第９条規定を持っていたことは大きい。</a:t>
            </a:r>
            <a:endParaRPr lang="en-US" altLang="ja-JP" dirty="0"/>
          </a:p>
          <a:p>
            <a:r>
              <a:rPr lang="ja-JP" altLang="en-US" dirty="0"/>
              <a:t>たとえば、一発でも北朝鮮のブースター（ミサイルではない！実験で弾頭を積むわけない）落ちてくれば、</a:t>
            </a:r>
            <a:endParaRPr lang="en-US" altLang="ja-JP" dirty="0"/>
          </a:p>
          <a:p>
            <a:r>
              <a:rPr kumimoji="1" lang="ja-JP" altLang="en-US" dirty="0"/>
              <a:t>日本海に待機している原子力潜水艦から反撃の隙を与えないという口実の名の基に</a:t>
            </a:r>
            <a:r>
              <a:rPr kumimoji="1" lang="en-US" altLang="ja-JP" dirty="0"/>
              <a:t>50</a:t>
            </a:r>
            <a:r>
              <a:rPr kumimoji="1" lang="ja-JP" altLang="en-US" dirty="0"/>
              <a:t>発の小型核ミサイルがぶち込まれる！</a:t>
            </a:r>
            <a:endParaRPr kumimoji="1" lang="en-US" altLang="ja-JP" dirty="0"/>
          </a:p>
          <a:p>
            <a:r>
              <a:rPr kumimoji="1" lang="ja-JP" altLang="en-US" dirty="0"/>
              <a:t>小型核という名称に騙されるな。広島・長崎級の爆発力を持っている。</a:t>
            </a:r>
            <a:endParaRPr kumimoji="1" lang="en-US" altLang="ja-JP" dirty="0"/>
          </a:p>
          <a:p>
            <a:r>
              <a:rPr lang="ja-JP" altLang="en-US" dirty="0"/>
              <a:t>滅ぶのは北朝鮮だけでない。放射性物質は風で飛んでくる。</a:t>
            </a:r>
            <a:endParaRPr lang="en-US" altLang="ja-JP" dirty="0"/>
          </a:p>
          <a:p>
            <a:r>
              <a:rPr kumimoji="1" lang="ja-JP" altLang="en-US" dirty="0"/>
              <a:t>日本も滅ぶ</a:t>
            </a:r>
          </a:p>
        </p:txBody>
      </p:sp>
    </p:spTree>
    <p:extLst>
      <p:ext uri="{BB962C8B-B14F-4D97-AF65-F5344CB8AC3E}">
        <p14:creationId xmlns:p14="http://schemas.microsoft.com/office/powerpoint/2010/main" val="27970088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wipe(down)">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wipe(down)">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wipe(down)">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wipe(down)">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wipe(down)">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wipe(down)">
                                      <p:cBhvr>
                                        <p:cTn id="42" dur="500"/>
                                        <p:tgtEl>
                                          <p:spTgt spid="3">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Effect transition="in" filter="wipe(down)">
                                      <p:cBhvr>
                                        <p:cTn id="47" dur="500"/>
                                        <p:tgtEl>
                                          <p:spTgt spid="3">
                                            <p:txEl>
                                              <p:pRg st="7" end="7"/>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3">
                                            <p:txEl>
                                              <p:pRg st="8" end="8"/>
                                            </p:txEl>
                                          </p:spTgt>
                                        </p:tgtEl>
                                        <p:attrNameLst>
                                          <p:attrName>style.visibility</p:attrName>
                                        </p:attrNameLst>
                                      </p:cBhvr>
                                      <p:to>
                                        <p:strVal val="visible"/>
                                      </p:to>
                                    </p:set>
                                    <p:animEffect transition="in" filter="wipe(down)">
                                      <p:cBhvr>
                                        <p:cTn id="52" dur="500"/>
                                        <p:tgtEl>
                                          <p:spTgt spid="3">
                                            <p:txEl>
                                              <p:pRg st="8" end="8"/>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4" fill="hold" grpId="0" nodeType="clickEffect">
                                  <p:stCondLst>
                                    <p:cond delay="0"/>
                                  </p:stCondLst>
                                  <p:childTnLst>
                                    <p:set>
                                      <p:cBhvr>
                                        <p:cTn id="56" dur="1" fill="hold">
                                          <p:stCondLst>
                                            <p:cond delay="0"/>
                                          </p:stCondLst>
                                        </p:cTn>
                                        <p:tgtEl>
                                          <p:spTgt spid="3">
                                            <p:txEl>
                                              <p:pRg st="9" end="9"/>
                                            </p:txEl>
                                          </p:spTgt>
                                        </p:tgtEl>
                                        <p:attrNameLst>
                                          <p:attrName>style.visibility</p:attrName>
                                        </p:attrNameLst>
                                      </p:cBhvr>
                                      <p:to>
                                        <p:strVal val="visible"/>
                                      </p:to>
                                    </p:set>
                                    <p:animEffect transition="in" filter="wipe(down)">
                                      <p:cBhvr>
                                        <p:cTn id="57"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0F4FC65-5D90-5540-7A60-756A9A149D5B}"/>
              </a:ext>
            </a:extLst>
          </p:cNvPr>
          <p:cNvSpPr>
            <a:spLocks noGrp="1"/>
          </p:cNvSpPr>
          <p:nvPr>
            <p:ph type="title"/>
          </p:nvPr>
        </p:nvSpPr>
        <p:spPr/>
        <p:txBody>
          <a:bodyPr/>
          <a:lstStyle/>
          <a:p>
            <a:r>
              <a:rPr kumimoji="1" lang="ja-JP" altLang="en-US" dirty="0"/>
              <a:t>小泉構造改革の負の遺産</a:t>
            </a:r>
          </a:p>
        </p:txBody>
      </p:sp>
      <p:sp>
        <p:nvSpPr>
          <p:cNvPr id="3" name="コンテンツ プレースホルダー 2">
            <a:extLst>
              <a:ext uri="{FF2B5EF4-FFF2-40B4-BE49-F238E27FC236}">
                <a16:creationId xmlns:a16="http://schemas.microsoft.com/office/drawing/2014/main" id="{E174B82E-F4B1-B200-6720-5A39B8569B3F}"/>
              </a:ext>
            </a:extLst>
          </p:cNvPr>
          <p:cNvSpPr>
            <a:spLocks noGrp="1"/>
          </p:cNvSpPr>
          <p:nvPr>
            <p:ph idx="1"/>
          </p:nvPr>
        </p:nvSpPr>
        <p:spPr/>
        <p:txBody>
          <a:bodyPr/>
          <a:lstStyle/>
          <a:p>
            <a:r>
              <a:rPr kumimoji="1" lang="ja-JP" altLang="en-US" dirty="0"/>
              <a:t>自己責任というイデオロギー</a:t>
            </a:r>
            <a:endParaRPr kumimoji="1" lang="en-US" altLang="ja-JP" dirty="0"/>
          </a:p>
          <a:p>
            <a:r>
              <a:rPr lang="ja-JP" altLang="en-US" dirty="0"/>
              <a:t>国民が洗脳されてしまった。</a:t>
            </a:r>
            <a:endParaRPr lang="en-US" altLang="ja-JP" dirty="0"/>
          </a:p>
          <a:p>
            <a:r>
              <a:rPr kumimoji="1" lang="ja-JP" altLang="en-US" dirty="0"/>
              <a:t>それを強く感じたのは</a:t>
            </a:r>
            <a:endParaRPr kumimoji="1" lang="en-US" altLang="ja-JP" dirty="0"/>
          </a:p>
          <a:p>
            <a:r>
              <a:rPr lang="en-US" altLang="ja-JP" dirty="0"/>
              <a:t>NHK</a:t>
            </a:r>
            <a:r>
              <a:rPr lang="ja-JP" altLang="en-US" dirty="0"/>
              <a:t>がアダルトビデオに出演されられている女子中学生・女子高生・主婦たちが、タレントの誘いではなく「あなたの髪は素敵だからパーマ屋のモデルになって」と誘われて行くと</a:t>
            </a:r>
            <a:endParaRPr lang="en-US" altLang="ja-JP" dirty="0"/>
          </a:p>
          <a:p>
            <a:r>
              <a:rPr kumimoji="1" lang="ja-JP" altLang="en-US" dirty="0"/>
              <a:t>６時間ぐらい</a:t>
            </a:r>
            <a:r>
              <a:rPr lang="ja-JP" altLang="en-US" dirty="0"/>
              <a:t>缶詰にされて頭が働くなり、今日は帰って明日正式に断ろうと帰ると</a:t>
            </a:r>
            <a:endParaRPr lang="en-US" altLang="ja-JP" dirty="0"/>
          </a:p>
          <a:p>
            <a:r>
              <a:rPr kumimoji="1" lang="ja-JP" altLang="en-US" dirty="0"/>
              <a:t>次に日に行くとなんと契約が成立したことになっており、解約料</a:t>
            </a:r>
            <a:r>
              <a:rPr kumimoji="1" lang="en-US" altLang="ja-JP" dirty="0"/>
              <a:t>5000</a:t>
            </a:r>
            <a:r>
              <a:rPr kumimoji="1" lang="ja-JP" altLang="en-US" dirty="0"/>
              <a:t>万円必要だといわれる。</a:t>
            </a:r>
          </a:p>
        </p:txBody>
      </p:sp>
    </p:spTree>
    <p:extLst>
      <p:ext uri="{BB962C8B-B14F-4D97-AF65-F5344CB8AC3E}">
        <p14:creationId xmlns:p14="http://schemas.microsoft.com/office/powerpoint/2010/main" val="5378904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45"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2000"/>
                                        <p:tgtEl>
                                          <p:spTgt spid="3">
                                            <p:txEl>
                                              <p:pRg st="0" end="0"/>
                                            </p:txEl>
                                          </p:spTgt>
                                        </p:tgtEl>
                                      </p:cBhvr>
                                    </p:animEffect>
                                    <p:anim calcmode="lin" valueType="num">
                                      <p:cBhvr>
                                        <p:cTn id="15" dur="2000" fill="hold"/>
                                        <p:tgtEl>
                                          <p:spTgt spid="3">
                                            <p:txEl>
                                              <p:pRg st="0" end="0"/>
                                            </p:txEl>
                                          </p:spTgt>
                                        </p:tgtEl>
                                        <p:attrNameLst>
                                          <p:attrName>ppt_w</p:attrName>
                                        </p:attrNameLst>
                                      </p:cBhvr>
                                      <p:tavLst>
                                        <p:tav tm="0" fmla="#ppt_w*sin(2.5*pi*$)">
                                          <p:val>
                                            <p:fltVal val="0"/>
                                          </p:val>
                                        </p:tav>
                                        <p:tav tm="100000">
                                          <p:val>
                                            <p:fltVal val="1"/>
                                          </p:val>
                                        </p:tav>
                                      </p:tavLst>
                                    </p:anim>
                                    <p:anim calcmode="lin" valueType="num">
                                      <p:cBhvr>
                                        <p:cTn id="16" dur="20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17" fill="hold">
                      <p:stCondLst>
                        <p:cond delay="indefinite"/>
                      </p:stCondLst>
                      <p:childTnLst>
                        <p:par>
                          <p:cTn id="18" fill="hold">
                            <p:stCondLst>
                              <p:cond delay="0"/>
                            </p:stCondLst>
                            <p:childTnLst>
                              <p:par>
                                <p:cTn id="19" presetID="45"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2000"/>
                                        <p:tgtEl>
                                          <p:spTgt spid="3">
                                            <p:txEl>
                                              <p:pRg st="1" end="1"/>
                                            </p:txEl>
                                          </p:spTgt>
                                        </p:tgtEl>
                                      </p:cBhvr>
                                    </p:animEffect>
                                    <p:anim calcmode="lin" valueType="num">
                                      <p:cBhvr>
                                        <p:cTn id="22" dur="2000" fill="hold"/>
                                        <p:tgtEl>
                                          <p:spTgt spid="3">
                                            <p:txEl>
                                              <p:pRg st="1" end="1"/>
                                            </p:txEl>
                                          </p:spTgt>
                                        </p:tgtEl>
                                        <p:attrNameLst>
                                          <p:attrName>ppt_w</p:attrName>
                                        </p:attrNameLst>
                                      </p:cBhvr>
                                      <p:tavLst>
                                        <p:tav tm="0" fmla="#ppt_w*sin(2.5*pi*$)">
                                          <p:val>
                                            <p:fltVal val="0"/>
                                          </p:val>
                                        </p:tav>
                                        <p:tav tm="100000">
                                          <p:val>
                                            <p:fltVal val="1"/>
                                          </p:val>
                                        </p:tav>
                                      </p:tavLst>
                                    </p:anim>
                                    <p:anim calcmode="lin" valueType="num">
                                      <p:cBhvr>
                                        <p:cTn id="23" dur="2000" fill="hold"/>
                                        <p:tgtEl>
                                          <p:spTgt spid="3">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24" fill="hold">
                      <p:stCondLst>
                        <p:cond delay="indefinite"/>
                      </p:stCondLst>
                      <p:childTnLst>
                        <p:par>
                          <p:cTn id="25" fill="hold">
                            <p:stCondLst>
                              <p:cond delay="0"/>
                            </p:stCondLst>
                            <p:childTnLst>
                              <p:par>
                                <p:cTn id="26" presetID="45"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2000"/>
                                        <p:tgtEl>
                                          <p:spTgt spid="3">
                                            <p:txEl>
                                              <p:pRg st="2" end="2"/>
                                            </p:txEl>
                                          </p:spTgt>
                                        </p:tgtEl>
                                      </p:cBhvr>
                                    </p:animEffect>
                                    <p:anim calcmode="lin" valueType="num">
                                      <p:cBhvr>
                                        <p:cTn id="29" dur="2000" fill="hold"/>
                                        <p:tgtEl>
                                          <p:spTgt spid="3">
                                            <p:txEl>
                                              <p:pRg st="2" end="2"/>
                                            </p:txEl>
                                          </p:spTgt>
                                        </p:tgtEl>
                                        <p:attrNameLst>
                                          <p:attrName>ppt_w</p:attrName>
                                        </p:attrNameLst>
                                      </p:cBhvr>
                                      <p:tavLst>
                                        <p:tav tm="0" fmla="#ppt_w*sin(2.5*pi*$)">
                                          <p:val>
                                            <p:fltVal val="0"/>
                                          </p:val>
                                        </p:tav>
                                        <p:tav tm="100000">
                                          <p:val>
                                            <p:fltVal val="1"/>
                                          </p:val>
                                        </p:tav>
                                      </p:tavLst>
                                    </p:anim>
                                    <p:anim calcmode="lin" valueType="num">
                                      <p:cBhvr>
                                        <p:cTn id="30" dur="2000" fill="hold"/>
                                        <p:tgtEl>
                                          <p:spTgt spid="3">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31" fill="hold">
                      <p:stCondLst>
                        <p:cond delay="indefinite"/>
                      </p:stCondLst>
                      <p:childTnLst>
                        <p:par>
                          <p:cTn id="32" fill="hold">
                            <p:stCondLst>
                              <p:cond delay="0"/>
                            </p:stCondLst>
                            <p:childTnLst>
                              <p:par>
                                <p:cTn id="33" presetID="45" presetClass="entr" presetSubtype="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2000"/>
                                        <p:tgtEl>
                                          <p:spTgt spid="3">
                                            <p:txEl>
                                              <p:pRg st="3" end="3"/>
                                            </p:txEl>
                                          </p:spTgt>
                                        </p:tgtEl>
                                      </p:cBhvr>
                                    </p:animEffect>
                                    <p:anim calcmode="lin" valueType="num">
                                      <p:cBhvr>
                                        <p:cTn id="36" dur="2000" fill="hold"/>
                                        <p:tgtEl>
                                          <p:spTgt spid="3">
                                            <p:txEl>
                                              <p:pRg st="3" end="3"/>
                                            </p:txEl>
                                          </p:spTgt>
                                        </p:tgtEl>
                                        <p:attrNameLst>
                                          <p:attrName>ppt_w</p:attrName>
                                        </p:attrNameLst>
                                      </p:cBhvr>
                                      <p:tavLst>
                                        <p:tav tm="0" fmla="#ppt_w*sin(2.5*pi*$)">
                                          <p:val>
                                            <p:fltVal val="0"/>
                                          </p:val>
                                        </p:tav>
                                        <p:tav tm="100000">
                                          <p:val>
                                            <p:fltVal val="1"/>
                                          </p:val>
                                        </p:tav>
                                      </p:tavLst>
                                    </p:anim>
                                    <p:anim calcmode="lin" valueType="num">
                                      <p:cBhvr>
                                        <p:cTn id="37" dur="2000" fill="hold"/>
                                        <p:tgtEl>
                                          <p:spTgt spid="3">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38" fill="hold">
                      <p:stCondLst>
                        <p:cond delay="indefinite"/>
                      </p:stCondLst>
                      <p:childTnLst>
                        <p:par>
                          <p:cTn id="39" fill="hold">
                            <p:stCondLst>
                              <p:cond delay="0"/>
                            </p:stCondLst>
                            <p:childTnLst>
                              <p:par>
                                <p:cTn id="40" presetID="45" presetClass="entr" presetSubtype="0" fill="hold" grpId="0" nodeType="clickEffect">
                                  <p:stCondLst>
                                    <p:cond delay="0"/>
                                  </p:stCondLst>
                                  <p:childTnLst>
                                    <p:set>
                                      <p:cBhvr>
                                        <p:cTn id="41" dur="1" fill="hold">
                                          <p:stCondLst>
                                            <p:cond delay="0"/>
                                          </p:stCondLst>
                                        </p:cTn>
                                        <p:tgtEl>
                                          <p:spTgt spid="3">
                                            <p:txEl>
                                              <p:pRg st="4" end="4"/>
                                            </p:txEl>
                                          </p:spTgt>
                                        </p:tgtEl>
                                        <p:attrNameLst>
                                          <p:attrName>style.visibility</p:attrName>
                                        </p:attrNameLst>
                                      </p:cBhvr>
                                      <p:to>
                                        <p:strVal val="visible"/>
                                      </p:to>
                                    </p:set>
                                    <p:animEffect transition="in" filter="fade">
                                      <p:cBhvr>
                                        <p:cTn id="42" dur="2000"/>
                                        <p:tgtEl>
                                          <p:spTgt spid="3">
                                            <p:txEl>
                                              <p:pRg st="4" end="4"/>
                                            </p:txEl>
                                          </p:spTgt>
                                        </p:tgtEl>
                                      </p:cBhvr>
                                    </p:animEffect>
                                    <p:anim calcmode="lin" valueType="num">
                                      <p:cBhvr>
                                        <p:cTn id="43" dur="2000" fill="hold"/>
                                        <p:tgtEl>
                                          <p:spTgt spid="3">
                                            <p:txEl>
                                              <p:pRg st="4" end="4"/>
                                            </p:txEl>
                                          </p:spTgt>
                                        </p:tgtEl>
                                        <p:attrNameLst>
                                          <p:attrName>ppt_w</p:attrName>
                                        </p:attrNameLst>
                                      </p:cBhvr>
                                      <p:tavLst>
                                        <p:tav tm="0" fmla="#ppt_w*sin(2.5*pi*$)">
                                          <p:val>
                                            <p:fltVal val="0"/>
                                          </p:val>
                                        </p:tav>
                                        <p:tav tm="100000">
                                          <p:val>
                                            <p:fltVal val="1"/>
                                          </p:val>
                                        </p:tav>
                                      </p:tavLst>
                                    </p:anim>
                                    <p:anim calcmode="lin" valueType="num">
                                      <p:cBhvr>
                                        <p:cTn id="44" dur="2000" fill="hold"/>
                                        <p:tgtEl>
                                          <p:spTgt spid="3">
                                            <p:txEl>
                                              <p:pRg st="4" end="4"/>
                                            </p:txEl>
                                          </p:spTgt>
                                        </p:tgtEl>
                                        <p:attrNameLst>
                                          <p:attrName>ppt_h</p:attrName>
                                        </p:attrNameLst>
                                      </p:cBhvr>
                                      <p:tavLst>
                                        <p:tav tm="0">
                                          <p:val>
                                            <p:strVal val="#ppt_h"/>
                                          </p:val>
                                        </p:tav>
                                        <p:tav tm="100000">
                                          <p:val>
                                            <p:strVal val="#ppt_h"/>
                                          </p:val>
                                        </p:tav>
                                      </p:tavLst>
                                    </p:anim>
                                  </p:childTnLst>
                                </p:cTn>
                              </p:par>
                            </p:childTnLst>
                          </p:cTn>
                        </p:par>
                      </p:childTnLst>
                    </p:cTn>
                  </p:par>
                  <p:par>
                    <p:cTn id="45" fill="hold">
                      <p:stCondLst>
                        <p:cond delay="indefinite"/>
                      </p:stCondLst>
                      <p:childTnLst>
                        <p:par>
                          <p:cTn id="46" fill="hold">
                            <p:stCondLst>
                              <p:cond delay="0"/>
                            </p:stCondLst>
                            <p:childTnLst>
                              <p:par>
                                <p:cTn id="47" presetID="45" presetClass="entr" presetSubtype="0" fill="hold" grpId="0" nodeType="clickEffect">
                                  <p:stCondLst>
                                    <p:cond delay="0"/>
                                  </p:stCondLst>
                                  <p:childTnLst>
                                    <p:set>
                                      <p:cBhvr>
                                        <p:cTn id="48" dur="1" fill="hold">
                                          <p:stCondLst>
                                            <p:cond delay="0"/>
                                          </p:stCondLst>
                                        </p:cTn>
                                        <p:tgtEl>
                                          <p:spTgt spid="3">
                                            <p:txEl>
                                              <p:pRg st="5" end="5"/>
                                            </p:txEl>
                                          </p:spTgt>
                                        </p:tgtEl>
                                        <p:attrNameLst>
                                          <p:attrName>style.visibility</p:attrName>
                                        </p:attrNameLst>
                                      </p:cBhvr>
                                      <p:to>
                                        <p:strVal val="visible"/>
                                      </p:to>
                                    </p:set>
                                    <p:animEffect transition="in" filter="fade">
                                      <p:cBhvr>
                                        <p:cTn id="49" dur="2000"/>
                                        <p:tgtEl>
                                          <p:spTgt spid="3">
                                            <p:txEl>
                                              <p:pRg st="5" end="5"/>
                                            </p:txEl>
                                          </p:spTgt>
                                        </p:tgtEl>
                                      </p:cBhvr>
                                    </p:animEffect>
                                    <p:anim calcmode="lin" valueType="num">
                                      <p:cBhvr>
                                        <p:cTn id="50" dur="2000" fill="hold"/>
                                        <p:tgtEl>
                                          <p:spTgt spid="3">
                                            <p:txEl>
                                              <p:pRg st="5" end="5"/>
                                            </p:txEl>
                                          </p:spTgt>
                                        </p:tgtEl>
                                        <p:attrNameLst>
                                          <p:attrName>ppt_w</p:attrName>
                                        </p:attrNameLst>
                                      </p:cBhvr>
                                      <p:tavLst>
                                        <p:tav tm="0" fmla="#ppt_w*sin(2.5*pi*$)">
                                          <p:val>
                                            <p:fltVal val="0"/>
                                          </p:val>
                                        </p:tav>
                                        <p:tav tm="100000">
                                          <p:val>
                                            <p:fltVal val="1"/>
                                          </p:val>
                                        </p:tav>
                                      </p:tavLst>
                                    </p:anim>
                                    <p:anim calcmode="lin" valueType="num">
                                      <p:cBhvr>
                                        <p:cTn id="51" dur="2000" fill="hold"/>
                                        <p:tgtEl>
                                          <p:spTgt spid="3">
                                            <p:txEl>
                                              <p:pRg st="5" end="5"/>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イオン">
  <a:themeElements>
    <a:clrScheme name="イオン">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イオン">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イオン">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104</TotalTime>
  <Words>1039</Words>
  <Application>Microsoft Office PowerPoint</Application>
  <PresentationFormat>ワイド画面</PresentationFormat>
  <Paragraphs>87</Paragraphs>
  <Slides>11</Slides>
  <Notes>0</Notes>
  <HiddenSlides>0</HiddenSlides>
  <MMClips>0</MMClips>
  <ScaleCrop>false</ScaleCrop>
  <HeadingPairs>
    <vt:vector size="6" baseType="variant">
      <vt:variant>
        <vt:lpstr>使用されているフォント</vt:lpstr>
      </vt:variant>
      <vt:variant>
        <vt:i4>2</vt:i4>
      </vt:variant>
      <vt:variant>
        <vt:lpstr>テーマ</vt:lpstr>
      </vt:variant>
      <vt:variant>
        <vt:i4>1</vt:i4>
      </vt:variant>
      <vt:variant>
        <vt:lpstr>スライド タイトル</vt:lpstr>
      </vt:variant>
      <vt:variant>
        <vt:i4>11</vt:i4>
      </vt:variant>
    </vt:vector>
  </HeadingPairs>
  <TitlesOfParts>
    <vt:vector size="14" baseType="lpstr">
      <vt:lpstr>Century Gothic</vt:lpstr>
      <vt:lpstr>Wingdings 3</vt:lpstr>
      <vt:lpstr>イオン</vt:lpstr>
      <vt:lpstr>新自由主義に対する根本からの批判</vt:lpstr>
      <vt:lpstr>私の基本認識</vt:lpstr>
      <vt:lpstr>真実には</vt:lpstr>
      <vt:lpstr>消費税</vt:lpstr>
      <vt:lpstr>失われた思想</vt:lpstr>
      <vt:lpstr>現在</vt:lpstr>
      <vt:lpstr>反撃ののろし</vt:lpstr>
      <vt:lpstr>第9条を改憲すると！</vt:lpstr>
      <vt:lpstr>小泉構造改革の負の遺産</vt:lpstr>
      <vt:lpstr>PowerPoint プレゼンテーション</vt:lpstr>
      <vt:lpstr>左翼よ復活せよ！</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勝一 佐藤</dc:creator>
  <cp:lastModifiedBy>勝一 佐藤</cp:lastModifiedBy>
  <cp:revision>2</cp:revision>
  <dcterms:created xsi:type="dcterms:W3CDTF">2026-02-12T09:19:08Z</dcterms:created>
  <dcterms:modified xsi:type="dcterms:W3CDTF">2026-02-12T11:07:00Z</dcterms:modified>
</cp:coreProperties>
</file>